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9"/>
  </p:notesMasterIdLst>
  <p:sldIdLst>
    <p:sldId id="476" r:id="rId2"/>
    <p:sldId id="870" r:id="rId3"/>
    <p:sldId id="825" r:id="rId4"/>
    <p:sldId id="885" r:id="rId5"/>
    <p:sldId id="886" r:id="rId6"/>
    <p:sldId id="871" r:id="rId7"/>
    <p:sldId id="887" r:id="rId8"/>
    <p:sldId id="872" r:id="rId9"/>
    <p:sldId id="873" r:id="rId10"/>
    <p:sldId id="874" r:id="rId11"/>
    <p:sldId id="888" r:id="rId12"/>
    <p:sldId id="889" r:id="rId13"/>
    <p:sldId id="875" r:id="rId14"/>
    <p:sldId id="876" r:id="rId15"/>
    <p:sldId id="890" r:id="rId16"/>
    <p:sldId id="878" r:id="rId17"/>
    <p:sldId id="336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730C57A-F9D7-4305-BD9F-9D791A922669}">
          <p14:sldIdLst>
            <p14:sldId id="476"/>
            <p14:sldId id="870"/>
            <p14:sldId id="825"/>
            <p14:sldId id="885"/>
            <p14:sldId id="886"/>
            <p14:sldId id="871"/>
            <p14:sldId id="887"/>
            <p14:sldId id="872"/>
            <p14:sldId id="873"/>
            <p14:sldId id="874"/>
            <p14:sldId id="888"/>
            <p14:sldId id="889"/>
            <p14:sldId id="875"/>
            <p14:sldId id="876"/>
            <p14:sldId id="890"/>
            <p14:sldId id="878"/>
          </p14:sldIdLst>
        </p14:section>
        <p14:section name="Thanks" id="{ECAD9AF3-4067-44A0-B5E1-314A3848FC2A}">
          <p14:sldIdLst>
            <p14:sldId id="33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3" clrIdx="0"/>
  <p:cmAuthor id="4" name="李辉楚吴" initials="李辉楚吴" lastIdx="2" clrIdx="3"/>
  <p:cmAuthor id="5" name="User" initials="U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D8E8"/>
    <a:srgbClr val="082767"/>
    <a:srgbClr val="B7DEE8"/>
    <a:srgbClr val="93CDDD"/>
    <a:srgbClr val="31859C"/>
    <a:srgbClr val="E9F1F5"/>
    <a:srgbClr val="D0E3EA"/>
    <a:srgbClr val="4BACC6"/>
    <a:srgbClr val="E6E6E6"/>
    <a:srgbClr val="8764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6" autoAdjust="0"/>
    <p:restoredTop sz="86095" autoAdjust="0"/>
  </p:normalViewPr>
  <p:slideViewPr>
    <p:cSldViewPr snapToGrid="0">
      <p:cViewPr varScale="1">
        <p:scale>
          <a:sx n="75" d="100"/>
          <a:sy n="75" d="100"/>
        </p:scale>
        <p:origin x="1125" y="4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BB309-38BA-4AC1-8C9B-664AB27A479D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7C1D44-1319-4645-A286-CC4F17F29A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7C1D44-1319-4645-A286-CC4F17F29ADF}" type="slidenum">
              <a:rPr lang="zh-CN" altLang="en-US" smtClean="0"/>
              <a:t>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baseline="0" dirty="0"/>
          </a:p>
          <a:p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7C1D44-1319-4645-A286-CC4F17F29ADF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/>
          <p:nvPr userDrawn="1"/>
        </p:nvSpPr>
        <p:spPr>
          <a:xfrm>
            <a:off x="858291" y="5596136"/>
            <a:ext cx="8299319" cy="685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5" name="Rectangle 9"/>
          <p:cNvSpPr/>
          <p:nvPr userDrawn="1"/>
        </p:nvSpPr>
        <p:spPr>
          <a:xfrm>
            <a:off x="858291" y="4797152"/>
            <a:ext cx="753253" cy="685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6" name="Rectangle 9"/>
          <p:cNvSpPr/>
          <p:nvPr userDrawn="1"/>
        </p:nvSpPr>
        <p:spPr>
          <a:xfrm>
            <a:off x="0" y="5596136"/>
            <a:ext cx="753253" cy="685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7" name="Rectangle 9"/>
          <p:cNvSpPr/>
          <p:nvPr userDrawn="1"/>
        </p:nvSpPr>
        <p:spPr>
          <a:xfrm>
            <a:off x="0" y="4797152"/>
            <a:ext cx="753253" cy="685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75000"/>
                </a:schemeClr>
              </a:solidFill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2170387"/>
            <a:ext cx="7051675" cy="140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lnSpc>
                <a:spcPct val="120000"/>
              </a:lnSpc>
              <a:defRPr sz="36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9" name="文本占位符 25"/>
          <p:cNvSpPr>
            <a:spLocks noGrp="1"/>
          </p:cNvSpPr>
          <p:nvPr>
            <p:ph type="body" sz="quarter" idx="11" hasCustomPrompt="1"/>
          </p:nvPr>
        </p:nvSpPr>
        <p:spPr>
          <a:xfrm>
            <a:off x="3447230" y="3578772"/>
            <a:ext cx="4713287" cy="1350963"/>
          </a:xfrm>
        </p:spPr>
        <p:txBody>
          <a:bodyPr anchor="ctr"/>
          <a:lstStyle>
            <a:lvl1pPr marL="0" indent="0" algn="r" eaLnBrk="0" fontAlgn="base" latinLnBrk="0" hangingPunct="0">
              <a:lnSpc>
                <a:spcPct val="120000"/>
              </a:lnSpc>
              <a:spcBef>
                <a:spcPts val="0"/>
              </a:spcBef>
              <a:buNone/>
              <a:defRPr sz="18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  <a:lvl2pPr marL="257175" indent="0" algn="ctr">
              <a:buNone/>
              <a:defRPr/>
            </a:lvl2pPr>
            <a:lvl3pPr marL="514350" indent="0" algn="ctr">
              <a:buNone/>
              <a:defRPr/>
            </a:lvl3pPr>
            <a:lvl4pPr marL="771525" indent="0" algn="ctr">
              <a:buNone/>
              <a:defRPr/>
            </a:lvl4pPr>
            <a:lvl5pPr marL="1028700" indent="0" algn="ctr">
              <a:buNone/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2170387"/>
            <a:ext cx="7051675" cy="140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lnSpc>
                <a:spcPct val="120000"/>
              </a:lnSpc>
              <a:defRPr sz="36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0" hasCustomPrompt="1"/>
          </p:nvPr>
        </p:nvSpPr>
        <p:spPr>
          <a:xfrm>
            <a:off x="2235993" y="3578772"/>
            <a:ext cx="4713287" cy="1350963"/>
          </a:xfrm>
        </p:spPr>
        <p:txBody>
          <a:bodyPr/>
          <a:lstStyle>
            <a:lvl1pPr marL="0" indent="0" algn="ctr" eaLnBrk="0" fontAlgn="base" latinLnBrk="0" hangingPunct="0">
              <a:lnSpc>
                <a:spcPct val="120000"/>
              </a:lnSpc>
              <a:spcBef>
                <a:spcPts val="0"/>
              </a:spcBef>
              <a:buNone/>
              <a:defRPr sz="18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  <a:lvl2pPr marL="257175" indent="0" algn="ctr">
              <a:buNone/>
              <a:defRPr/>
            </a:lvl2pPr>
            <a:lvl3pPr marL="514350" indent="0" algn="ctr">
              <a:buNone/>
              <a:defRPr/>
            </a:lvl3pPr>
            <a:lvl4pPr marL="771525" indent="0" algn="ctr">
              <a:buNone/>
              <a:defRPr/>
            </a:lvl4pPr>
            <a:lvl5pPr marL="1028700" indent="0" algn="ctr">
              <a:buNone/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830316"/>
            <a:ext cx="9138745" cy="78830"/>
          </a:xfrm>
          <a:prstGeom prst="rect">
            <a:avLst/>
          </a:prstGeom>
          <a:solidFill>
            <a:srgbClr val="082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0" y="6492875"/>
            <a:ext cx="9138745" cy="365125"/>
          </a:xfrm>
          <a:prstGeom prst="rect">
            <a:avLst/>
          </a:prstGeom>
          <a:solidFill>
            <a:srgbClr val="082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0"/>
          </p:nvPr>
        </p:nvSpPr>
        <p:spPr>
          <a:xfrm>
            <a:off x="8771021" y="6492875"/>
            <a:ext cx="372978" cy="365125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-1"/>
            <a:ext cx="7051675" cy="830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830316"/>
            <a:ext cx="9138745" cy="78830"/>
          </a:xfrm>
          <a:prstGeom prst="rect">
            <a:avLst/>
          </a:prstGeom>
          <a:solidFill>
            <a:srgbClr val="082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6492875"/>
            <a:ext cx="9138745" cy="365125"/>
          </a:xfrm>
          <a:prstGeom prst="rect">
            <a:avLst/>
          </a:prstGeom>
          <a:solidFill>
            <a:srgbClr val="082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-1"/>
            <a:ext cx="7051675" cy="830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idx="1"/>
          </p:nvPr>
        </p:nvSpPr>
        <p:spPr bwMode="auto">
          <a:xfrm>
            <a:off x="457200" y="1112386"/>
            <a:ext cx="8229600" cy="5013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indent="-360000">
              <a:lnSpc>
                <a:spcPct val="120000"/>
              </a:lnSpc>
              <a:defRPr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  <a:lvl2pPr indent="-252000">
              <a:lnSpc>
                <a:spcPct val="120000"/>
              </a:lnSpc>
              <a:defRPr sz="24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2pPr>
            <a:lvl3pPr indent="-252000">
              <a:lnSpc>
                <a:spcPct val="120000"/>
              </a:lnSpc>
              <a:defRPr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3pPr>
            <a:lvl4pPr indent="-252000">
              <a:lnSpc>
                <a:spcPct val="120000"/>
              </a:lnSpc>
              <a:defRPr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4pPr>
            <a:lvl5pPr indent="-252000">
              <a:lnSpc>
                <a:spcPct val="120000"/>
              </a:lnSpc>
              <a:defRPr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7" name="灯片编号占位符 8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8"/>
          <p:cNvSpPr>
            <a:spLocks noGrp="1"/>
          </p:cNvSpPr>
          <p:nvPr>
            <p:ph type="sldNum" sz="quarter" idx="10"/>
          </p:nvPr>
        </p:nvSpPr>
        <p:spPr>
          <a:xfrm>
            <a:off x="8771022" y="6492875"/>
            <a:ext cx="37297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-1"/>
            <a:ext cx="7051675" cy="830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112386"/>
            <a:ext cx="8229600" cy="5013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18786" y="6492875"/>
            <a:ext cx="72521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b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 dirty="0"/>
          </a:p>
        </p:txBody>
      </p:sp>
      <p:pic>
        <p:nvPicPr>
          <p:cNvPr id="5" name="Picture 6" descr="F:\hust\scts\logo\Logo\HUST.jp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30173"/>
            <a:ext cx="990600" cy="72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组合 12"/>
          <p:cNvGrpSpPr/>
          <p:nvPr userDrawn="1"/>
        </p:nvGrpSpPr>
        <p:grpSpPr bwMode="auto">
          <a:xfrm>
            <a:off x="8118475" y="33338"/>
            <a:ext cx="838200" cy="722312"/>
            <a:chOff x="7236296" y="44624"/>
            <a:chExt cx="1800200" cy="1281619"/>
          </a:xfrm>
        </p:grpSpPr>
        <p:pic>
          <p:nvPicPr>
            <p:cNvPr id="8" name="Picture 8" descr="C:\Users\hftsin\Desktop\scts.jpg"/>
            <p:cNvPicPr>
              <a:picLocks noChangeArrowheads="1"/>
            </p:cNvPicPr>
            <p:nvPr userDrawn="1"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36296" y="44624"/>
              <a:ext cx="1800200" cy="4643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9" descr="C:\Users\hftsin\Desktop\cgcl.jpg"/>
            <p:cNvPicPr>
              <a:picLocks noChangeArrowheads="1"/>
            </p:cNvPicPr>
            <p:nvPr userDrawn="1"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36296" y="564243"/>
              <a:ext cx="1800200" cy="76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1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5pPr>
      <a:lvl6pPr marL="257175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6pPr>
      <a:lvl7pPr marL="514350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7pPr>
      <a:lvl8pPr marL="771525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8pPr>
      <a:lvl9pPr marL="1028700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193040" indent="-19304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1pPr>
      <a:lvl2pPr marL="417830" indent="-16065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2pPr>
      <a:lvl3pPr marL="642620" indent="-12827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3pPr>
      <a:lvl4pPr marL="899795" indent="-12827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4pPr>
      <a:lvl5pPr marL="1156970" indent="-12827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4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5pPr>
      <a:lvl6pPr marL="1414145" indent="-128270" algn="l" defTabSz="513715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320" indent="-128270" algn="l" defTabSz="513715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495" indent="-128270" algn="l" defTabSz="513715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670" indent="-128270" algn="l" defTabSz="513715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0" dirty="0"/>
              <a:t>Progress Report (</a:t>
            </a:r>
            <a:r>
              <a:rPr lang="en-US" altLang="zh-CN" b="0" dirty="0" smtClean="0"/>
              <a:t>25</a:t>
            </a:r>
            <a:r>
              <a:rPr lang="en-US" altLang="zh-CN" b="0" baseline="30000" dirty="0" smtClean="0"/>
              <a:t>th</a:t>
            </a:r>
            <a:r>
              <a:rPr lang="en-US" altLang="zh-CN" b="0" dirty="0" smtClean="0"/>
              <a:t> </a:t>
            </a:r>
            <a:r>
              <a:rPr lang="en-US" altLang="zh-CN" b="0" dirty="0"/>
              <a:t>Week)</a:t>
            </a:r>
            <a:endParaRPr lang="zh-CN" altLang="en-US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450"/>
              </a:spcBef>
            </a:pPr>
            <a:r>
              <a:rPr lang="en-US" altLang="zh-CN" dirty="0"/>
              <a:t>Presented by </a:t>
            </a:r>
            <a:r>
              <a:rPr lang="en-US" altLang="zh-CN" b="1" dirty="0"/>
              <a:t>Credo</a:t>
            </a:r>
          </a:p>
          <a:p>
            <a:pPr>
              <a:spcBef>
                <a:spcPts val="450"/>
              </a:spcBef>
            </a:pPr>
            <a:r>
              <a:rPr lang="en-US" altLang="zh-CN" dirty="0" smtClean="0"/>
              <a:t>17/07/2020</a:t>
            </a:r>
            <a:endParaRPr lang="zh-CN" altLang="zh-C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RNN with a smooth loss</a:t>
            </a:r>
            <a:endParaRPr lang="en-US" altLang="zh-CN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8A75500-AD42-4F1D-8F0F-0E0FF14B1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679" y="1806921"/>
            <a:ext cx="3984341" cy="426110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53E88DE-D084-45CC-AF7F-1BA57DC54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263" y="1806921"/>
            <a:ext cx="2686050" cy="419100"/>
          </a:xfrm>
          <a:prstGeom prst="rect">
            <a:avLst/>
          </a:prstGeom>
        </p:spPr>
      </p:pic>
      <p:sp>
        <p:nvSpPr>
          <p:cNvPr id="11" name="箭头: 右 10">
            <a:extLst>
              <a:ext uri="{FF2B5EF4-FFF2-40B4-BE49-F238E27FC236}">
                <a16:creationId xmlns:a16="http://schemas.microsoft.com/office/drawing/2014/main" id="{274FA290-91CD-4F08-997F-4C8BCABDF939}"/>
              </a:ext>
            </a:extLst>
          </p:cNvPr>
          <p:cNvSpPr/>
          <p:nvPr/>
        </p:nvSpPr>
        <p:spPr>
          <a:xfrm rot="10800000">
            <a:off x="4466639" y="1904947"/>
            <a:ext cx="452833" cy="2230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8D51362-7F1B-407D-82C8-4AB21B610A5D}"/>
              </a:ext>
            </a:extLst>
          </p:cNvPr>
          <p:cNvSpPr txBox="1"/>
          <p:nvPr/>
        </p:nvSpPr>
        <p:spPr bwMode="auto">
          <a:xfrm>
            <a:off x="4146174" y="1480097"/>
            <a:ext cx="1093761" cy="40011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numCol="1" rtlCol="0" anchor="ctr" anchorCtr="0" compatLnSpc="1">
            <a:spAutoFit/>
          </a:bodyPr>
          <a:lstStyle/>
          <a:p>
            <a:r>
              <a:rPr lang="en-US" altLang="zh-CN" sz="2000" b="0" i="1">
                <a:latin typeface="Helvetica" panose="020B0604020202020204" pitchFamily="34" charset="0"/>
                <a:cs typeface="Helvetica" panose="020B0604020202020204" pitchFamily="34" charset="0"/>
              </a:rPr>
              <a:t>Training</a:t>
            </a:r>
            <a:endParaRPr lang="zh-CN" altLang="en-US" sz="2000" b="0" i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238CFED-B5B1-4859-BD51-3E16F772F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916" y="2576873"/>
            <a:ext cx="2294539" cy="633177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FB5EB2B-99A0-4FEE-8CB4-38CBC3A54073}"/>
              </a:ext>
            </a:extLst>
          </p:cNvPr>
          <p:cNvSpPr txBox="1"/>
          <p:nvPr/>
        </p:nvSpPr>
        <p:spPr bwMode="auto">
          <a:xfrm>
            <a:off x="96503" y="2693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numCol="1" rtlCol="0" anchor="ctr" anchorCtr="0" compatLnSpc="1">
            <a:spAutoFit/>
          </a:bodyPr>
          <a:lstStyle/>
          <a:p>
            <a:r>
              <a:rPr lang="en-US" altLang="zh-CN" sz="2000" b="0">
                <a:latin typeface="Helvetica" panose="020B0604020202020204" pitchFamily="34" charset="0"/>
                <a:cs typeface="Helvetica" panose="020B0604020202020204" pitchFamily="34" charset="0"/>
              </a:rPr>
              <a:t>Basic loss:</a:t>
            </a:r>
            <a:endParaRPr lang="zh-CN" altLang="en-US" sz="2000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4ABBD47-F3F4-4F8B-AF1C-D7BCEA4786B5}"/>
              </a:ext>
            </a:extLst>
          </p:cNvPr>
          <p:cNvSpPr txBox="1"/>
          <p:nvPr/>
        </p:nvSpPr>
        <p:spPr bwMode="auto">
          <a:xfrm>
            <a:off x="96503" y="3497844"/>
            <a:ext cx="3373039" cy="40011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numCol="1" rtlCol="0" anchor="ctr" anchorCtr="0" compatLnSpc="1">
            <a:spAutoFit/>
          </a:bodyPr>
          <a:lstStyle/>
          <a:p>
            <a:r>
              <a:rPr lang="en-US" altLang="zh-CN" sz="2000" b="0">
                <a:latin typeface="Helvetica" panose="020B0604020202020204" pitchFamily="34" charset="0"/>
                <a:cs typeface="Helvetica" panose="020B0604020202020204" pitchFamily="34" charset="0"/>
              </a:rPr>
              <a:t>Huber loss for </a:t>
            </a:r>
            <a:r>
              <a:rPr lang="en-US" altLang="zh-CN" sz="2000">
                <a:latin typeface="Helvetica" panose="020B0604020202020204" pitchFamily="34" charset="0"/>
                <a:cs typeface="Helvetica" panose="020B0604020202020204" pitchFamily="34" charset="0"/>
              </a:rPr>
              <a:t>smoothness: </a:t>
            </a:r>
            <a:endParaRPr lang="zh-CN" altLang="en-US" sz="20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186FB734-7659-4F03-9B05-48CF82356D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864" y="4068331"/>
            <a:ext cx="4155458" cy="6361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A33A7F8B-4CEA-4443-BC60-A8B6728B0E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1865" y="4899045"/>
            <a:ext cx="4963957" cy="653934"/>
          </a:xfrm>
          <a:prstGeom prst="rect">
            <a:avLst/>
          </a:prstGeom>
        </p:spPr>
      </p:pic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C8A0804F-FA0F-4876-9565-4331F8E5E89F}"/>
              </a:ext>
            </a:extLst>
          </p:cNvPr>
          <p:cNvCxnSpPr/>
          <p:nvPr/>
        </p:nvCxnSpPr>
        <p:spPr>
          <a:xfrm>
            <a:off x="4146174" y="4535424"/>
            <a:ext cx="211148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42587C0-FB6E-4D5C-9AF1-821D193A448A}"/>
              </a:ext>
            </a:extLst>
          </p:cNvPr>
          <p:cNvCxnSpPr/>
          <p:nvPr/>
        </p:nvCxnSpPr>
        <p:spPr>
          <a:xfrm>
            <a:off x="4954674" y="5364480"/>
            <a:ext cx="211148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标题 1">
            <a:extLst>
              <a:ext uri="{FF2B5EF4-FFF2-40B4-BE49-F238E27FC236}">
                <a16:creationId xmlns:a16="http://schemas.microsoft.com/office/drawing/2014/main" id="{C34E5332-918B-475A-8074-5F195610F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/>
              <a:t>SYSTEM DESIGN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866506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Huber Loss</a:t>
            </a:r>
            <a:endParaRPr lang="en-US" altLang="zh-CN" b="1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71F57BF-32AB-4847-B498-507EF84156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317" b="63891"/>
          <a:stretch/>
        </p:blipFill>
        <p:spPr>
          <a:xfrm>
            <a:off x="507730" y="1716845"/>
            <a:ext cx="3042142" cy="72390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1C10452-9D5C-4284-8EEC-22BCBDA41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356" y="2726249"/>
            <a:ext cx="4872664" cy="3766626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6F772E3F-AE79-4963-B785-DD92658D84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90" t="63891"/>
          <a:stretch/>
        </p:blipFill>
        <p:spPr>
          <a:xfrm>
            <a:off x="3162776" y="1716845"/>
            <a:ext cx="3767328" cy="72390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BDD5BBA6-1939-4DEF-9A55-C791780528E1}"/>
                  </a:ext>
                </a:extLst>
              </p:cNvPr>
              <p:cNvSpPr txBox="1"/>
              <p:nvPr/>
            </p:nvSpPr>
            <p:spPr bwMode="auto">
              <a:xfrm>
                <a:off x="507730" y="2737297"/>
                <a:ext cx="2989216" cy="8402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0" tIns="0" rIns="0" bIns="0" numCol="1" rtlCol="0" anchor="ctr" anchorCtr="0" compatLnSpc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1=</m:t>
                      </m:r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</m:d>
                        </m:e>
                      </m:nary>
                    </m:oMath>
                  </m:oMathPara>
                </a14:m>
                <a:endParaRPr lang="zh-CN" altLang="en-US" sz="2000" b="0" dirty="0"/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BDD5BBA6-1939-4DEF-9A55-C791780528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7730" y="2737297"/>
                <a:ext cx="2989216" cy="84029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F4E84E0D-C771-4E81-AF4A-185068179C8A}"/>
                  </a:ext>
                </a:extLst>
              </p:cNvPr>
              <p:cNvSpPr txBox="1"/>
              <p:nvPr/>
            </p:nvSpPr>
            <p:spPr bwMode="auto">
              <a:xfrm>
                <a:off x="507729" y="3685225"/>
                <a:ext cx="3164071" cy="8402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0" tIns="0" rIns="0" bIns="0" numCol="1" rtlCol="0" anchor="ctr" anchorCtr="0" compatLnSpc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2=</m:t>
                      </m:r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sz="2000" b="0" dirty="0"/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F4E84E0D-C771-4E81-AF4A-185068179C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7729" y="3685225"/>
                <a:ext cx="3164071" cy="84029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标题 1">
            <a:extLst>
              <a:ext uri="{FF2B5EF4-FFF2-40B4-BE49-F238E27FC236}">
                <a16:creationId xmlns:a16="http://schemas.microsoft.com/office/drawing/2014/main" id="{F82108B3-3447-4C7A-84ED-F0BDC0574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/>
              <a:t>SYSTEM DESIGN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479077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F2B8E720-6AF0-4F65-8BB1-CBD16844CBAD}"/>
              </a:ext>
            </a:extLst>
          </p:cNvPr>
          <p:cNvSpPr/>
          <p:nvPr/>
        </p:nvSpPr>
        <p:spPr>
          <a:xfrm>
            <a:off x="0" y="6413326"/>
            <a:ext cx="9143999" cy="444674"/>
          </a:xfrm>
          <a:prstGeom prst="rect">
            <a:avLst/>
          </a:prstGeom>
          <a:solidFill>
            <a:srgbClr val="082767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[1] Yue Zheng, Yi Zhang, Kun Qian, Guidong Zhang, Yunhao Liu, Chenshu Wu, and Zheng Yang. Zero-Effort Cross-Domain Gesture Recognition with Wi-Fi. In Proceedings of the 17th Annual International Conference on Mobile Systems, Applications, and Services (MobiSys). ACM, 2019.</a:t>
            </a:r>
            <a:endParaRPr lang="zh-CN" altLang="en-US" sz="100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3D Velocity Profile – an extension of </a:t>
            </a:r>
            <a:r>
              <a:rPr lang="en-US" altLang="zh-CN" b="1">
                <a:solidFill>
                  <a:srgbClr val="C00000"/>
                </a:solidFill>
              </a:rPr>
              <a:t>BVP</a:t>
            </a:r>
            <a:r>
              <a:rPr lang="en-US" altLang="zh-CN" b="1"/>
              <a:t> [1]</a:t>
            </a:r>
            <a:endParaRPr lang="en-US" altLang="zh-CN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1B14B83-C308-4339-9170-35E3CFBE8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468" y="3200400"/>
            <a:ext cx="3109250" cy="291532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98B231A-D2FD-4CC6-83A3-FACF55770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679" y="1806921"/>
            <a:ext cx="3984341" cy="426110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5393142-49F9-4BBB-AF26-28D248C4D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006" y="1806921"/>
            <a:ext cx="2386174" cy="78193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100A9A2-42BE-4A3C-86CA-39B9AF06C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468" y="3263302"/>
            <a:ext cx="3109250" cy="2915326"/>
          </a:xfrm>
          <a:prstGeom prst="rect">
            <a:avLst/>
          </a:prstGeom>
        </p:spPr>
      </p:pic>
      <p:sp>
        <p:nvSpPr>
          <p:cNvPr id="12" name="箭头: 下 11">
            <a:extLst>
              <a:ext uri="{FF2B5EF4-FFF2-40B4-BE49-F238E27FC236}">
                <a16:creationId xmlns:a16="http://schemas.microsoft.com/office/drawing/2014/main" id="{28DC0D0B-4EBF-4536-A659-D92A8F05A415}"/>
              </a:ext>
            </a:extLst>
          </p:cNvPr>
          <p:cNvSpPr/>
          <p:nvPr/>
        </p:nvSpPr>
        <p:spPr>
          <a:xfrm>
            <a:off x="2451221" y="2808731"/>
            <a:ext cx="237744" cy="3139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箭头: 下 14">
            <a:extLst>
              <a:ext uri="{FF2B5EF4-FFF2-40B4-BE49-F238E27FC236}">
                <a16:creationId xmlns:a16="http://schemas.microsoft.com/office/drawing/2014/main" id="{C88EB740-2282-47D8-9E45-D4C27FC836AA}"/>
              </a:ext>
            </a:extLst>
          </p:cNvPr>
          <p:cNvSpPr/>
          <p:nvPr/>
        </p:nvSpPr>
        <p:spPr>
          <a:xfrm rot="16200000">
            <a:off x="4459227" y="5044706"/>
            <a:ext cx="237744" cy="13776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6E3EC6A6-8DF4-4E15-B1F2-A70CF389F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/>
              <a:t>SYSTEM DESIGN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312788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/>
              <a:t>EVALUATION</a:t>
            </a:r>
            <a:endParaRPr lang="zh-CN" altLang="en-US" sz="3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/>
              <a:t>Experimental Setting</a:t>
            </a:r>
          </a:p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endParaRPr lang="en-US" altLang="zh-CN"/>
          </a:p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endParaRPr lang="en-US" altLang="zh-CN"/>
          </a:p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endParaRPr lang="en-US" altLang="zh-CN"/>
          </a:p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endParaRPr lang="en-US" altLang="zh-CN"/>
          </a:p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endParaRPr lang="en-US" altLang="zh-CN"/>
          </a:p>
          <a:p>
            <a:pPr marL="675690" lvl="1" indent="-342900"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</a:pPr>
            <a:endParaRPr lang="en-US" altLang="zh-CN" sz="200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B537101-1722-4A14-8EB3-BC2360870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0087"/>
            <a:ext cx="9144000" cy="284693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B14E438-1BCA-46EE-8C47-98FCDA3C4728}"/>
              </a:ext>
            </a:extLst>
          </p:cNvPr>
          <p:cNvSpPr txBox="1"/>
          <p:nvPr/>
        </p:nvSpPr>
        <p:spPr bwMode="auto">
          <a:xfrm>
            <a:off x="287999" y="4562119"/>
            <a:ext cx="255198" cy="40011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numCol="1" rtlCol="0" anchor="ctr" anchorCtr="0" compatLnSpc="1">
            <a:spAutoFit/>
          </a:bodyPr>
          <a:lstStyle/>
          <a:p>
            <a:r>
              <a:rPr lang="en-US" altLang="zh-CN" sz="2000" b="1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44398ED-560D-44E8-807F-EFAE089DC758}"/>
              </a:ext>
            </a:extLst>
          </p:cNvPr>
          <p:cNvSpPr/>
          <p:nvPr/>
        </p:nvSpPr>
        <p:spPr>
          <a:xfrm>
            <a:off x="0" y="4472409"/>
            <a:ext cx="2702560" cy="1905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32790" lvl="1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</a:pPr>
            <a:r>
              <a:rPr lang="en-US" altLang="zh-CN" sz="2000" b="1">
                <a:latin typeface="Helvetica" panose="020B0604020202020204" pitchFamily="34" charset="0"/>
                <a:cs typeface="Helvetica" panose="020B0604020202020204" pitchFamily="34" charset="0"/>
              </a:rPr>
              <a:t>Wi-Fi</a:t>
            </a:r>
            <a:endParaRPr lang="en-US" altLang="zh-CN" sz="2000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  <a:p>
            <a:pPr marL="675690" lvl="1" indent="-342900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zh-CN"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rPr>
              <a:t>1 Transmitter</a:t>
            </a:r>
          </a:p>
          <a:p>
            <a:pPr marL="675690" lvl="1" indent="-342900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zh-CN"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rPr>
              <a:t>3 Receivers</a:t>
            </a:r>
          </a:p>
          <a:p>
            <a:pPr marL="675690" lvl="1" indent="-342900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zh-CN"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rPr>
              <a:t>Channel 164</a:t>
            </a:r>
          </a:p>
          <a:p>
            <a:pPr marL="675690" lvl="1" indent="-342900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zh-CN"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rPr>
              <a:t>1000 Hz</a:t>
            </a:r>
            <a:endParaRPr lang="zh-CN" altLang="en-US" sz="2000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3638546-5E8A-4303-A649-1E1C6554BF1C}"/>
              </a:ext>
            </a:extLst>
          </p:cNvPr>
          <p:cNvSpPr/>
          <p:nvPr/>
        </p:nvSpPr>
        <p:spPr>
          <a:xfrm>
            <a:off x="2265680" y="4472409"/>
            <a:ext cx="3434080" cy="1166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32790" lvl="1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</a:pPr>
            <a:r>
              <a:rPr lang="en-US" altLang="zh-CN" sz="2000" b="1">
                <a:latin typeface="Helvetica" panose="020B0604020202020204" pitchFamily="34" charset="0"/>
                <a:cs typeface="Helvetica" panose="020B0604020202020204" pitchFamily="34" charset="0"/>
              </a:rPr>
              <a:t>VICON</a:t>
            </a:r>
            <a:endParaRPr lang="en-US" altLang="zh-CN" sz="2000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  <a:p>
            <a:pPr marL="675690" lvl="1" indent="-342900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zh-CN"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rPr>
              <a:t>21 VICON Cameras</a:t>
            </a:r>
          </a:p>
          <a:p>
            <a:pPr marL="675690" lvl="1" indent="-342900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zh-CN"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rPr>
              <a:t>17 markers/subject</a:t>
            </a:r>
            <a:endParaRPr lang="zh-CN" altLang="en-US" sz="2000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5318176-ABB3-46D2-9881-76A5A95C6AC0}"/>
              </a:ext>
            </a:extLst>
          </p:cNvPr>
          <p:cNvSpPr/>
          <p:nvPr/>
        </p:nvSpPr>
        <p:spPr>
          <a:xfrm>
            <a:off x="2265680" y="5638819"/>
            <a:ext cx="3434080" cy="797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32790" lvl="1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</a:pPr>
            <a:r>
              <a:rPr lang="en-US" altLang="zh-CN" sz="2000" b="1">
                <a:latin typeface="Helvetica" panose="020B0604020202020204" pitchFamily="34" charset="0"/>
                <a:cs typeface="Helvetica" panose="020B0604020202020204" pitchFamily="34" charset="0"/>
              </a:rPr>
              <a:t>Data Collection</a:t>
            </a:r>
            <a:endParaRPr lang="en-US" altLang="zh-CN" sz="2000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  <a:p>
            <a:pPr marL="675690" lvl="1" indent="-342900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zh-CN"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rPr>
              <a:t>16 daily activities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3F0B829-0996-4F08-8E05-38D4B4BC4463}"/>
              </a:ext>
            </a:extLst>
          </p:cNvPr>
          <p:cNvSpPr/>
          <p:nvPr/>
        </p:nvSpPr>
        <p:spPr>
          <a:xfrm>
            <a:off x="5336940" y="4472409"/>
            <a:ext cx="3434080" cy="797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32790" lvl="1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</a:pPr>
            <a:r>
              <a:rPr lang="en-US" altLang="zh-CN" sz="2000" b="1">
                <a:latin typeface="Helvetica" panose="020B0604020202020204" pitchFamily="34" charset="0"/>
                <a:cs typeface="Helvetica" panose="020B0604020202020204" pitchFamily="34" charset="0"/>
              </a:rPr>
              <a:t>Baseline</a:t>
            </a:r>
            <a:endParaRPr lang="en-US" altLang="zh-CN" sz="2000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  <a:p>
            <a:pPr marL="675690" lvl="1" indent="-342900" eaLnBrk="0" fontAlgn="base" hangingPunct="0">
              <a:lnSpc>
                <a:spcPct val="120000"/>
              </a:lnSpc>
              <a:spcAft>
                <a:spcPct val="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zh-CN"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rPr>
              <a:t>RFPose3D (Model)</a:t>
            </a:r>
            <a:endParaRPr lang="zh-CN" altLang="en-US" sz="2000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783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/>
              <a:t>Example</a:t>
            </a:r>
            <a:endParaRPr lang="en-US" altLang="zh-CN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834A66AD-AEBF-4766-9EB6-6E1E2A1E9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/>
              <a:t>EVALUATION</a:t>
            </a:r>
            <a:endParaRPr lang="zh-CN" altLang="en-US" sz="32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D1368FB-32E1-4D56-8C9C-10E0C8FF5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358" y="1547480"/>
            <a:ext cx="7487285" cy="489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288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/>
              <a:t>Impact of dynamic environment</a:t>
            </a:r>
            <a:endParaRPr lang="en-US" altLang="zh-CN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834A66AD-AEBF-4766-9EB6-6E1E2A1E9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/>
              <a:t>EVALUATION</a:t>
            </a:r>
            <a:endParaRPr lang="zh-CN" altLang="en-US" sz="32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BCAC0E8-7422-4450-A3CB-0EB724B63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501" y="1823406"/>
            <a:ext cx="5710998" cy="385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259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/>
              <a:t>INSPIRATION</a:t>
            </a:r>
            <a:endParaRPr lang="zh-CN" altLang="en-US" sz="3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5169354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/>
              <a:t>Using COTS Wi-Fi devices for real-time pose estimation</a:t>
            </a:r>
          </a:p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/>
              <a:t>Expensive training system</a:t>
            </a:r>
          </a:p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/>
              <a:t>Specific deployment</a:t>
            </a:r>
            <a:endParaRPr lang="en-US" altLang="zh-CN" dirty="0"/>
          </a:p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/>
              <a:t>Extending to multi-people sensing</a:t>
            </a:r>
          </a:p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22383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椭圆 3"/>
          <p:cNvSpPr/>
          <p:nvPr/>
        </p:nvSpPr>
        <p:spPr>
          <a:xfrm>
            <a:off x="8469000" y="5420947"/>
            <a:ext cx="675000" cy="6815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  <p:sp>
        <p:nvSpPr>
          <p:cNvPr id="20" name="Rectangle 8"/>
          <p:cNvSpPr/>
          <p:nvPr/>
        </p:nvSpPr>
        <p:spPr>
          <a:xfrm>
            <a:off x="858291" y="5596136"/>
            <a:ext cx="8299319" cy="685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  <p:sp>
        <p:nvSpPr>
          <p:cNvPr id="21" name="Rectangle 9"/>
          <p:cNvSpPr/>
          <p:nvPr/>
        </p:nvSpPr>
        <p:spPr>
          <a:xfrm>
            <a:off x="858291" y="4797152"/>
            <a:ext cx="753253" cy="685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53253" y="2921169"/>
            <a:ext cx="7632848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FF0000"/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rPr>
              <a:t>Thanks!</a:t>
            </a:r>
            <a:endParaRPr lang="zh-CN" altLang="en-US" sz="6000" b="1" dirty="0">
              <a:solidFill>
                <a:srgbClr val="FF0000"/>
              </a:solidFill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  <p:sp>
        <p:nvSpPr>
          <p:cNvPr id="24" name="Rectangle 9"/>
          <p:cNvSpPr/>
          <p:nvPr/>
        </p:nvSpPr>
        <p:spPr>
          <a:xfrm>
            <a:off x="0" y="5596136"/>
            <a:ext cx="753253" cy="685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  <p:sp>
        <p:nvSpPr>
          <p:cNvPr id="25" name="Rectangle 9"/>
          <p:cNvSpPr/>
          <p:nvPr/>
        </p:nvSpPr>
        <p:spPr>
          <a:xfrm>
            <a:off x="0" y="4797152"/>
            <a:ext cx="753253" cy="685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75000"/>
                </a:schemeClr>
              </a:solidFill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AEC12F-A668-4495-ACE6-A9629E9F9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13949"/>
            <a:ext cx="9185276" cy="1408385"/>
          </a:xfrm>
        </p:spPr>
        <p:txBody>
          <a:bodyPr/>
          <a:lstStyle/>
          <a:p>
            <a:r>
              <a:rPr lang="en-US" altLang="zh-CN" sz="4000"/>
              <a:t>Towards 3D Human Pose Construction Using WiFi</a:t>
            </a:r>
            <a:endParaRPr lang="zh-CN" altLang="en-US" sz="400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7480A6-3EC4-43BA-B42B-B7ADCECB6C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46529" y="3597060"/>
            <a:ext cx="7292216" cy="1350963"/>
          </a:xfrm>
        </p:spPr>
        <p:txBody>
          <a:bodyPr/>
          <a:lstStyle/>
          <a:p>
            <a:r>
              <a:rPr lang="en-US" altLang="zh-CN"/>
              <a:t>Wenjun Jiang, Hongfei Xue, Chenglin Miao, Shiyang Wang, Sen Lin, Chong Tian, Srinivasan Murali, Haochen Hu, Zhi Sun, and Lu Su</a:t>
            </a:r>
          </a:p>
          <a:p>
            <a:endParaRPr lang="en-US" altLang="zh-CN"/>
          </a:p>
          <a:p>
            <a:r>
              <a:rPr lang="en-US" altLang="zh-CN"/>
              <a:t>State University of New York at Buffalo, Buffalo, NY USA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1375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/>
              <a:t>MOTIVATION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What is </a:t>
            </a:r>
            <a:r>
              <a:rPr lang="en-US" altLang="zh-CN" b="1" i="1"/>
              <a:t>Human Pose Estimation</a:t>
            </a:r>
            <a:r>
              <a:rPr lang="en-US" altLang="zh-CN" b="1"/>
              <a:t>?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1B2B535-C078-48C2-80BE-8B196B01BABB}"/>
              </a:ext>
            </a:extLst>
          </p:cNvPr>
          <p:cNvSpPr/>
          <p:nvPr/>
        </p:nvSpPr>
        <p:spPr>
          <a:xfrm>
            <a:off x="-1" y="6413326"/>
            <a:ext cx="9144000" cy="444674"/>
          </a:xfrm>
          <a:prstGeom prst="rect">
            <a:avLst/>
          </a:prstGeom>
          <a:solidFill>
            <a:srgbClr val="082767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Alexander Toshev and Christian Szegedy, “Deeppose: Human pose estimation via deep neural networks,” in Proceedings of the IEEE conference on computer vision and pattern recognition (CVPR), IEEE, 2014, pp. 1653–1660.</a:t>
            </a:r>
            <a:endParaRPr lang="zh-CN" altLang="en-US" sz="100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US" altLang="zh-CN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3BF51E47-C46D-467D-8B50-A2C0353582C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246" y="3344444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8775AE74-720D-4565-B677-42F0D54A16BE}"/>
              </a:ext>
            </a:extLst>
          </p:cNvPr>
          <p:cNvSpPr/>
          <p:nvPr/>
        </p:nvSpPr>
        <p:spPr>
          <a:xfrm>
            <a:off x="187814" y="1510087"/>
            <a:ext cx="8768372" cy="1502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>
                <a:latin typeface="Helvetica" panose="020B0604020202020204" pitchFamily="34" charset="0"/>
                <a:cs typeface="Helvetica" panose="020B0604020202020204" pitchFamily="34" charset="0"/>
              </a:rPr>
              <a:t>Human Pose Estimation is defined as</a:t>
            </a:r>
            <a:r>
              <a:rPr lang="zh-CN" altLang="en-US" b="1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en-US" altLang="zh-CN" b="1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400" b="1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problem of localization of human joints </a:t>
            </a:r>
            <a:endParaRPr lang="en-US" altLang="zh-CN" sz="2400" b="1">
              <a:solidFill>
                <a:srgbClr val="FF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latin typeface="Helvetica" panose="020B0604020202020204" pitchFamily="34" charset="0"/>
                <a:cs typeface="Helvetica" panose="020B0604020202020204" pitchFamily="34" charset="0"/>
              </a:rPr>
              <a:t>(also known as keypoints - elbows, wrists, etc) in images or videos. Itis also defined as the search for a specific pose in space of all articulated poses.</a:t>
            </a:r>
          </a:p>
        </p:txBody>
      </p:sp>
      <p:sp>
        <p:nvSpPr>
          <p:cNvPr id="23" name="内容占位符 2">
            <a:extLst>
              <a:ext uri="{FF2B5EF4-FFF2-40B4-BE49-F238E27FC236}">
                <a16:creationId xmlns:a16="http://schemas.microsoft.com/office/drawing/2014/main" id="{002FD611-EEEF-4D31-A291-D7B090454BC8}"/>
              </a:ext>
            </a:extLst>
          </p:cNvPr>
          <p:cNvSpPr txBox="1">
            <a:spLocks/>
          </p:cNvSpPr>
          <p:nvPr/>
        </p:nvSpPr>
        <p:spPr bwMode="auto">
          <a:xfrm>
            <a:off x="-1" y="3126393"/>
            <a:ext cx="3511297" cy="2826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193040" indent="-3600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  <a:lvl2pPr marL="417830" indent="-2520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400" kern="1200"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2pPr>
            <a:lvl3pPr marL="642620" indent="-2520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3pPr>
            <a:lvl4pPr marL="899795" indent="-2520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4pPr>
            <a:lvl5pPr marL="1156970" indent="-2520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5pPr>
            <a:lvl6pPr marL="1414145" indent="-128270" algn="l" defTabSz="51371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320" indent="-128270" algn="l" defTabSz="51371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495" indent="-128270" algn="l" defTabSz="51371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670" indent="-128270" algn="l" defTabSz="51371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Current problems</a:t>
            </a:r>
          </a:p>
          <a:p>
            <a:pPr marL="792480" lvl="2" indent="-342900"/>
            <a:r>
              <a:rPr lang="en-US" altLang="zh-CN"/>
              <a:t>Occlusion</a:t>
            </a:r>
          </a:p>
          <a:p>
            <a:pPr marL="792480" lvl="2" indent="-342900"/>
            <a:r>
              <a:rPr lang="en-US" altLang="zh-CN"/>
              <a:t>Bad illumination</a:t>
            </a:r>
          </a:p>
          <a:p>
            <a:pPr marL="792480" lvl="2" indent="-342900"/>
            <a:r>
              <a:rPr lang="en-US" altLang="zh-CN"/>
              <a:t>Blurry</a:t>
            </a:r>
          </a:p>
          <a:p>
            <a:pPr marL="792480" lvl="2" indent="-342900"/>
            <a:r>
              <a:rPr lang="en-US" altLang="zh-CN"/>
              <a:t>Privacy issues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682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/>
              <a:t>MOTIVATION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Pose estimation using WiFi</a:t>
            </a:r>
          </a:p>
          <a:p>
            <a:pPr marL="675690" lvl="1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rgbClr val="C00000"/>
                </a:solidFill>
              </a:rPr>
              <a:t>Monitoring the occluded targets</a:t>
            </a:r>
          </a:p>
          <a:p>
            <a:pPr marL="675690" lvl="1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/>
              <a:t>Low power comsumption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5EE432E-BA96-4096-A57C-004C302B9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" y="3129395"/>
            <a:ext cx="8814816" cy="282373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1B2B535-C078-48C2-80BE-8B196B01BABB}"/>
              </a:ext>
            </a:extLst>
          </p:cNvPr>
          <p:cNvSpPr/>
          <p:nvPr/>
        </p:nvSpPr>
        <p:spPr>
          <a:xfrm>
            <a:off x="-1" y="6413326"/>
            <a:ext cx="9143999" cy="444674"/>
          </a:xfrm>
          <a:prstGeom prst="rect">
            <a:avLst/>
          </a:prstGeom>
          <a:solidFill>
            <a:srgbClr val="082767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Mingmin Zhao, Tianhong Li, Mohammad Abu Alsheikh, Yonglong Tian, Hang Zhao, Antonio Torralba, and Dina Katabi. Through-wall human pose estimation using radio signals. In Proceedings of the IEEE Conference on Computer Vision and Pattern Recognition (CVPR). IEEE. 2018.</a:t>
            </a:r>
            <a:endParaRPr lang="zh-CN" altLang="en-US" sz="240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00869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/>
              <a:t>RELATED WORK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Human Pose Estimation using wireless singals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1B2B535-C078-48C2-80BE-8B196B01BABB}"/>
              </a:ext>
            </a:extLst>
          </p:cNvPr>
          <p:cNvSpPr/>
          <p:nvPr/>
        </p:nvSpPr>
        <p:spPr>
          <a:xfrm>
            <a:off x="0" y="4566667"/>
            <a:ext cx="9143999" cy="2291333"/>
          </a:xfrm>
          <a:prstGeom prst="rect">
            <a:avLst/>
          </a:prstGeom>
          <a:solidFill>
            <a:srgbClr val="082767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[1] Tianxing Li, Chuankai An, Zhao Tian, Andrew T Campbell, and Xia Zhou. Human sensing using visible light communication. In Proceedings of the 21st</a:t>
            </a:r>
          </a:p>
          <a:p>
            <a:pPr>
              <a:lnSpc>
                <a:spcPct val="120000"/>
              </a:lnSpc>
            </a:pPr>
            <a:r>
              <a:rPr lang="en-US" altLang="zh-CN" sz="10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Annual International Conference on Mobile Computing and Networking (MobiCom). ACM, 2015.</a:t>
            </a:r>
          </a:p>
          <a:p>
            <a:pPr>
              <a:lnSpc>
                <a:spcPct val="120000"/>
              </a:lnSpc>
            </a:pPr>
            <a:r>
              <a:rPr lang="en-US" altLang="zh-CN" sz="10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[2] Tianxing Li, Qiang Liu, and Xia Zhou. Practical human sensing in the light. In Proceedings of the 14th Annual International Conference on Mobile Systems, Applications, and Services (MobiSys), ACM, 2016.</a:t>
            </a:r>
          </a:p>
          <a:p>
            <a:pPr>
              <a:lnSpc>
                <a:spcPct val="120000"/>
              </a:lnSpc>
            </a:pPr>
            <a:r>
              <a:rPr lang="en-US" altLang="zh-CN" sz="10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[3] Zhe Wang, Yang Liu, Qinghai Liao, Haoyang Ye, Ming Liu, and Lujia Wang. Characterization of a RS-LiDAR for 3D Perception. In Proceedings of the 8th Annual International Conference on CYBER Technology in Automation, Control, and Intelligent Systems (CYBER). IEEE, 2018.</a:t>
            </a:r>
          </a:p>
          <a:p>
            <a:pPr>
              <a:lnSpc>
                <a:spcPct val="120000"/>
              </a:lnSpc>
            </a:pPr>
            <a:r>
              <a:rPr lang="en-US" altLang="zh-CN" sz="10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[4] Mingmin Zhao, Tianhong Li, Mohammad Abu Alsheikh, Yonglong Tian, Hang Zhao, Antonio Torralba, and Dina Katabi. Through-wall human pose estimation using radio signals. In Proceedings of the IEEE Conference on Computer Vision and Pattern Recognition (CVPR). ACM, 2018.</a:t>
            </a:r>
          </a:p>
          <a:p>
            <a:pPr>
              <a:lnSpc>
                <a:spcPct val="120000"/>
              </a:lnSpc>
            </a:pPr>
            <a:r>
              <a:rPr lang="en-US" altLang="zh-CN" sz="10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[5] Mingmin Zhao, Yonglong Tian, Hang Zhao, Mohammad Abu Alsheikh, Tianhong Li, Rumen Hristov, Zachary Kabelac, Dina Katabi, and Antonio Torralba. RF-based 3D skeletons. In Proceedings of the Conference of the ACM Special Interest Group on Data Communication (SIGCOMM). ACM, 2018.</a:t>
            </a:r>
          </a:p>
          <a:p>
            <a:pPr>
              <a:lnSpc>
                <a:spcPct val="120000"/>
              </a:lnSpc>
            </a:pPr>
            <a:r>
              <a:rPr lang="en-US" altLang="zh-CN" sz="10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[6] Fei Wang, Sanping Zhou, Stanislav Panev, Jinsong Han, and Dong Huang. Person-in-WiFi: Fine-grained Person Perception using WiFi. In Proceedings of the IEEE International Conference on Computer Vision (ICCV), IEEE, 2019.</a:t>
            </a:r>
            <a:endParaRPr lang="zh-CN" altLang="en-US" sz="100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n-US" altLang="zh-CN" dirty="0"/>
          </a:p>
        </p:txBody>
      </p:sp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E88C8AD0-AD5B-454F-9B05-2D5D360F46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5590800"/>
              </p:ext>
            </p:extLst>
          </p:nvPr>
        </p:nvGraphicFramePr>
        <p:xfrm>
          <a:off x="217503" y="1686560"/>
          <a:ext cx="8708994" cy="2321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8256">
                  <a:extLst>
                    <a:ext uri="{9D8B030D-6E8A-4147-A177-3AD203B41FA5}">
                      <a16:colId xmlns:a16="http://schemas.microsoft.com/office/drawing/2014/main" val="2581213865"/>
                    </a:ext>
                  </a:extLst>
                </a:gridCol>
                <a:gridCol w="1911096">
                  <a:extLst>
                    <a:ext uri="{9D8B030D-6E8A-4147-A177-3AD203B41FA5}">
                      <a16:colId xmlns:a16="http://schemas.microsoft.com/office/drawing/2014/main" val="4245772244"/>
                    </a:ext>
                  </a:extLst>
                </a:gridCol>
                <a:gridCol w="1184148">
                  <a:extLst>
                    <a:ext uri="{9D8B030D-6E8A-4147-A177-3AD203B41FA5}">
                      <a16:colId xmlns:a16="http://schemas.microsoft.com/office/drawing/2014/main" val="280638949"/>
                    </a:ext>
                  </a:extLst>
                </a:gridCol>
                <a:gridCol w="1083564">
                  <a:extLst>
                    <a:ext uri="{9D8B030D-6E8A-4147-A177-3AD203B41FA5}">
                      <a16:colId xmlns:a16="http://schemas.microsoft.com/office/drawing/2014/main" val="2941040529"/>
                    </a:ext>
                  </a:extLst>
                </a:gridCol>
                <a:gridCol w="758952">
                  <a:extLst>
                    <a:ext uri="{9D8B030D-6E8A-4147-A177-3AD203B41FA5}">
                      <a16:colId xmlns:a16="http://schemas.microsoft.com/office/drawing/2014/main" val="248547765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866495022"/>
                    </a:ext>
                  </a:extLst>
                </a:gridCol>
                <a:gridCol w="393192">
                  <a:extLst>
                    <a:ext uri="{9D8B030D-6E8A-4147-A177-3AD203B41FA5}">
                      <a16:colId xmlns:a16="http://schemas.microsoft.com/office/drawing/2014/main" val="3070713012"/>
                    </a:ext>
                  </a:extLst>
                </a:gridCol>
                <a:gridCol w="643986">
                  <a:extLst>
                    <a:ext uri="{9D8B030D-6E8A-4147-A177-3AD203B41FA5}">
                      <a16:colId xmlns:a16="http://schemas.microsoft.com/office/drawing/2014/main" val="17392168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Signal Type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Work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Occlusion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Illumination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Privacy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Power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3D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COTS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1930663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Visible Light Communication (VLC)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LiSense</a:t>
                      </a:r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altLang="zh-CN" sz="1200" baseline="300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[</a:t>
                      </a:r>
                      <a:r>
                        <a:rPr lang="en-US" altLang="zh-CN" sz="1200" baseline="300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ea typeface="微软雅黑" panose="020B0503020204020204" pitchFamily="34" charset="-122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793744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5137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err="1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StarLight</a:t>
                      </a:r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altLang="zh-CN" sz="1200" kern="1200" baseline="300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[</a:t>
                      </a:r>
                      <a:r>
                        <a:rPr lang="en-US" altLang="zh-CN" sz="1200" kern="1200" baseline="30000" dirty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2]</a:t>
                      </a:r>
                      <a:endParaRPr lang="zh-CN" altLang="en-US" sz="1200" kern="1200" baseline="300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706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altLang="zh-CN" sz="1200" kern="120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LiDAR</a:t>
                      </a:r>
                      <a:endParaRPr lang="zh-CN" altLang="en-US" sz="1200" kern="120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RS-LiDAR </a:t>
                      </a:r>
                      <a:r>
                        <a:rPr lang="en-US" altLang="zh-CN" sz="1200" kern="1200" baseline="300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[</a:t>
                      </a:r>
                      <a:r>
                        <a:rPr lang="en-US" altLang="zh-CN" sz="1200" kern="1200" baseline="30000" dirty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3]</a:t>
                      </a:r>
                      <a:endParaRPr lang="zh-CN" altLang="en-US" sz="1200" kern="1200" baseline="300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3439427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r>
                        <a:rPr lang="en-US" altLang="zh-CN" sz="1200" kern="120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Frequency Modulated Continuous Wave (FMCW)</a:t>
                      </a:r>
                      <a:endParaRPr lang="zh-CN" altLang="en-US" sz="1200" kern="120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RFPose</a:t>
                      </a:r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altLang="zh-CN" sz="1200" kern="1200" baseline="300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[</a:t>
                      </a:r>
                      <a:r>
                        <a:rPr lang="en-US" altLang="zh-CN" sz="1200" kern="1200" baseline="30000" dirty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4</a:t>
                      </a:r>
                      <a:r>
                        <a:rPr lang="en-US" altLang="zh-CN" sz="1200" kern="1200" baseline="300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]</a:t>
                      </a:r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795836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RFPose3D </a:t>
                      </a:r>
                      <a:r>
                        <a:rPr lang="en-US" altLang="zh-CN" sz="1200" kern="1200" baseline="300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[</a:t>
                      </a:r>
                      <a:r>
                        <a:rPr lang="en-US" altLang="zh-CN" sz="1200" kern="1200" baseline="30000" dirty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5]</a:t>
                      </a:r>
                      <a:endParaRPr lang="zh-CN" altLang="en-US" sz="1200" kern="1200" baseline="300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8238997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r>
                        <a:rPr lang="en-US" altLang="zh-CN" sz="1200" kern="120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Wi-Fi</a:t>
                      </a:r>
                      <a:endParaRPr lang="zh-CN" altLang="en-US" sz="1200" kern="120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Wang </a:t>
                      </a:r>
                      <a:r>
                        <a:rPr lang="en-US" altLang="zh-CN" sz="1200" i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et. al.</a:t>
                      </a:r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altLang="zh-CN" sz="1200" kern="1200" baseline="3000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[6]</a:t>
                      </a:r>
                      <a:endParaRPr lang="zh-CN" altLang="en-US" sz="1200" kern="1200" baseline="3000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5878167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endParaRPr lang="zh-CN" altLang="en-US" sz="1200" kern="120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WiPose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9378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5066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/>
              <a:t>CHALLENGES</a:t>
            </a:r>
            <a:endParaRPr lang="zh-CN" altLang="en-US" sz="3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en-US" altLang="zh-CN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35FDEB3-FACE-4204-B650-F27362B22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04875"/>
            <a:ext cx="9144000" cy="5588000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Realistic-looking</a:t>
            </a:r>
          </a:p>
          <a:p>
            <a:pPr marL="675690" lvl="1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000"/>
              <a:t>Spatial rationality: logic between joint locations and angles</a:t>
            </a:r>
          </a:p>
          <a:p>
            <a:pPr marL="675690" lvl="1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000"/>
              <a:t>Spatial constraints</a:t>
            </a:r>
          </a:p>
          <a:p>
            <a:pPr marL="675690" lvl="1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000"/>
              <a:t>Solution: </a:t>
            </a:r>
            <a:r>
              <a:rPr lang="en-US" altLang="zh-CN" sz="2000" b="1">
                <a:solidFill>
                  <a:srgbClr val="C00000"/>
                </a:solidFill>
              </a:rPr>
              <a:t>Posture Construction Process</a:t>
            </a:r>
          </a:p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Substantial information</a:t>
            </a:r>
          </a:p>
          <a:p>
            <a:pPr marL="675690" lvl="1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000"/>
              <a:t>Robustness to the dynamic environments</a:t>
            </a:r>
          </a:p>
          <a:p>
            <a:pPr marL="675690" lvl="1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000"/>
              <a:t>Solution: </a:t>
            </a:r>
            <a:r>
              <a:rPr lang="en-US" altLang="zh-CN" sz="2000" b="1">
                <a:solidFill>
                  <a:srgbClr val="C00000"/>
                </a:solidFill>
              </a:rPr>
              <a:t>3D Velocity Profile</a:t>
            </a:r>
          </a:p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Continuous and smooth</a:t>
            </a:r>
          </a:p>
          <a:p>
            <a:pPr marL="675690" lvl="1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000"/>
              <a:t>Temporal rationality: continuity and smoothness</a:t>
            </a:r>
          </a:p>
          <a:p>
            <a:pPr marL="675690" lvl="1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000"/>
              <a:t>Temporal constraints</a:t>
            </a:r>
          </a:p>
          <a:p>
            <a:pPr marL="675690" lvl="1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000"/>
              <a:t>Solution: </a:t>
            </a:r>
            <a:r>
              <a:rPr lang="en-US" altLang="zh-CN" sz="2000" b="1">
                <a:solidFill>
                  <a:srgbClr val="C00000"/>
                </a:solidFill>
              </a:rPr>
              <a:t>RNN with a smooth loss</a:t>
            </a:r>
          </a:p>
        </p:txBody>
      </p:sp>
    </p:spTree>
    <p:extLst>
      <p:ext uri="{BB962C8B-B14F-4D97-AF65-F5344CB8AC3E}">
        <p14:creationId xmlns:p14="http://schemas.microsoft.com/office/powerpoint/2010/main" val="796094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/>
              <a:t>SYSTEM DESIGN</a:t>
            </a:r>
            <a:endParaRPr lang="zh-CN" altLang="en-US" sz="3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n-US" altLang="zh-CN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35FDEB3-FACE-4204-B650-F27362B22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04875"/>
            <a:ext cx="9144000" cy="5588000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System overview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E401D1D-C0E8-4246-B950-6B0F67C2B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" y="1689100"/>
            <a:ext cx="8553450" cy="443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100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Pose estimation model</a:t>
            </a:r>
            <a:endParaRPr lang="en-US" altLang="zh-CN" b="1" dirty="0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ADCCB0F4-1478-4BCB-8F84-41730F764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/>
              <a:t>SYSTEM DESIGN</a:t>
            </a:r>
            <a:endParaRPr lang="zh-CN" altLang="en-US" sz="32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4E0ED85-379F-4A41-878D-DC37A07AF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96" y="1806921"/>
            <a:ext cx="3984341" cy="4261104"/>
          </a:xfrm>
          <a:prstGeom prst="rect">
            <a:avLst/>
          </a:prstGeom>
        </p:spPr>
      </p:pic>
      <p:sp>
        <p:nvSpPr>
          <p:cNvPr id="8" name="右大括号 7">
            <a:extLst>
              <a:ext uri="{FF2B5EF4-FFF2-40B4-BE49-F238E27FC236}">
                <a16:creationId xmlns:a16="http://schemas.microsoft.com/office/drawing/2014/main" id="{69B5A2C2-A460-47F5-8C07-4649C69B820A}"/>
              </a:ext>
            </a:extLst>
          </p:cNvPr>
          <p:cNvSpPr/>
          <p:nvPr/>
        </p:nvSpPr>
        <p:spPr>
          <a:xfrm>
            <a:off x="4792980" y="4838700"/>
            <a:ext cx="327660" cy="1229325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右大括号 20">
            <a:extLst>
              <a:ext uri="{FF2B5EF4-FFF2-40B4-BE49-F238E27FC236}">
                <a16:creationId xmlns:a16="http://schemas.microsoft.com/office/drawing/2014/main" id="{4F5731FB-2425-4F65-B5F2-8F4522F3B58A}"/>
              </a:ext>
            </a:extLst>
          </p:cNvPr>
          <p:cNvSpPr/>
          <p:nvPr/>
        </p:nvSpPr>
        <p:spPr>
          <a:xfrm>
            <a:off x="4792980" y="3767328"/>
            <a:ext cx="327660" cy="100626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右大括号 21">
            <a:extLst>
              <a:ext uri="{FF2B5EF4-FFF2-40B4-BE49-F238E27FC236}">
                <a16:creationId xmlns:a16="http://schemas.microsoft.com/office/drawing/2014/main" id="{111FA2DC-5D0F-4635-98CC-C5D264092AEF}"/>
              </a:ext>
            </a:extLst>
          </p:cNvPr>
          <p:cNvSpPr/>
          <p:nvPr/>
        </p:nvSpPr>
        <p:spPr>
          <a:xfrm>
            <a:off x="4792980" y="2347306"/>
            <a:ext cx="327660" cy="135491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右大括号 25">
            <a:extLst>
              <a:ext uri="{FF2B5EF4-FFF2-40B4-BE49-F238E27FC236}">
                <a16:creationId xmlns:a16="http://schemas.microsoft.com/office/drawing/2014/main" id="{FAA34E4F-60E9-4791-B3EC-8FE72C43249A}"/>
              </a:ext>
            </a:extLst>
          </p:cNvPr>
          <p:cNvSpPr/>
          <p:nvPr/>
        </p:nvSpPr>
        <p:spPr>
          <a:xfrm>
            <a:off x="4802124" y="1806921"/>
            <a:ext cx="327660" cy="475276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DC0173C-C657-41BE-99D1-B5D671CAECB5}"/>
              </a:ext>
            </a:extLst>
          </p:cNvPr>
          <p:cNvSpPr txBox="1"/>
          <p:nvPr/>
        </p:nvSpPr>
        <p:spPr bwMode="auto">
          <a:xfrm>
            <a:off x="5408309" y="5253307"/>
            <a:ext cx="2858090" cy="40011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numCol="1" rtlCol="0" anchor="ctr" anchorCtr="0" compatLnSpc="1">
            <a:spAutoFit/>
          </a:bodyPr>
          <a:lstStyle/>
          <a:p>
            <a:r>
              <a:rPr lang="en-US" altLang="zh-CN" sz="2000" b="0"/>
              <a:t>Spatial Feature Extraction</a:t>
            </a:r>
            <a:endParaRPr lang="zh-CN" altLang="en-US" sz="2000" b="0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C018115-7865-46CA-9E00-499F0AF6F323}"/>
              </a:ext>
            </a:extLst>
          </p:cNvPr>
          <p:cNvSpPr txBox="1"/>
          <p:nvPr/>
        </p:nvSpPr>
        <p:spPr bwMode="auto">
          <a:xfrm>
            <a:off x="5408309" y="4070404"/>
            <a:ext cx="3127395" cy="40011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numCol="1" rtlCol="0" anchor="ctr" anchorCtr="0" compatLnSpc="1">
            <a:spAutoFit/>
          </a:bodyPr>
          <a:lstStyle/>
          <a:p>
            <a:r>
              <a:rPr lang="en-US" altLang="zh-CN" sz="2000" b="0"/>
              <a:t>Temporal Feature Extraction</a:t>
            </a:r>
            <a:endParaRPr lang="zh-CN" altLang="en-US" sz="2000" b="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E13A526-B15A-494B-8F40-E34BE0D1E8A6}"/>
              </a:ext>
            </a:extLst>
          </p:cNvPr>
          <p:cNvSpPr txBox="1"/>
          <p:nvPr/>
        </p:nvSpPr>
        <p:spPr bwMode="auto">
          <a:xfrm>
            <a:off x="5408309" y="2824707"/>
            <a:ext cx="3281796" cy="40011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numCol="1" rtlCol="0" anchor="ctr" anchorCtr="0" compatLnSpc="1">
            <a:spAutoFit/>
          </a:bodyPr>
          <a:lstStyle/>
          <a:p>
            <a:r>
              <a:rPr lang="en-US" altLang="zh-CN" sz="2000" b="1"/>
              <a:t>Posture Construction Process</a:t>
            </a:r>
            <a:endParaRPr lang="zh-CN" altLang="en-US" sz="2000" b="1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826B1A2-59BD-470A-98F1-9463CDECAF24}"/>
              </a:ext>
            </a:extLst>
          </p:cNvPr>
          <p:cNvSpPr txBox="1"/>
          <p:nvPr/>
        </p:nvSpPr>
        <p:spPr bwMode="auto">
          <a:xfrm>
            <a:off x="5408309" y="1844828"/>
            <a:ext cx="1479892" cy="40011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numCol="1" rtlCol="0" anchor="ctr" anchorCtr="0" compatLnSpc="1">
            <a:spAutoFit/>
          </a:bodyPr>
          <a:lstStyle/>
          <a:p>
            <a:r>
              <a:rPr lang="en-US" altLang="zh-CN" sz="2000" b="1"/>
              <a:t>Smooth loss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787937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/>
              <a:t>Posture Construction Process</a:t>
            </a:r>
            <a:endParaRPr lang="en-US" altLang="zh-CN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10865D9E-4187-4D32-B4ED-CB259AB42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/>
              <a:t>SYSTEM DESIGN</a:t>
            </a:r>
            <a:endParaRPr lang="zh-CN" altLang="en-US" sz="32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63D3015-516F-4BEF-94B8-337A50D77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918" y="3189466"/>
            <a:ext cx="2977578" cy="288890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060BF13-AC95-4CF4-B983-979837B0F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679" y="1806921"/>
            <a:ext cx="3984341" cy="4261104"/>
          </a:xfrm>
          <a:prstGeom prst="rect">
            <a:avLst/>
          </a:prstGeom>
        </p:spPr>
      </p:pic>
      <p:sp>
        <p:nvSpPr>
          <p:cNvPr id="12" name="椭圆 11">
            <a:extLst>
              <a:ext uri="{FF2B5EF4-FFF2-40B4-BE49-F238E27FC236}">
                <a16:creationId xmlns:a16="http://schemas.microsoft.com/office/drawing/2014/main" id="{FEA86C7A-2D70-45DA-BD5A-16DC467E4310}"/>
              </a:ext>
            </a:extLst>
          </p:cNvPr>
          <p:cNvSpPr/>
          <p:nvPr/>
        </p:nvSpPr>
        <p:spPr>
          <a:xfrm>
            <a:off x="4434840" y="3236976"/>
            <a:ext cx="1234440" cy="1234440"/>
          </a:xfrm>
          <a:prstGeom prst="ellipse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D7C330C4-0BF1-4289-B064-12577D795D55}"/>
              </a:ext>
            </a:extLst>
          </p:cNvPr>
          <p:cNvCxnSpPr>
            <a:cxnSpLocks/>
            <a:stCxn id="12" idx="3"/>
            <a:endCxn id="10" idx="3"/>
          </p:cNvCxnSpPr>
          <p:nvPr/>
        </p:nvCxnSpPr>
        <p:spPr>
          <a:xfrm flipH="1">
            <a:off x="3968496" y="4290636"/>
            <a:ext cx="647124" cy="343281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>
            <a:extLst>
              <a:ext uri="{FF2B5EF4-FFF2-40B4-BE49-F238E27FC236}">
                <a16:creationId xmlns:a16="http://schemas.microsoft.com/office/drawing/2014/main" id="{F621856A-B85A-436C-B22F-C739E2202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654" y="2064077"/>
            <a:ext cx="4391025" cy="60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75086"/>
      </p:ext>
    </p:extLst>
  </p:cSld>
  <p:clrMapOvr>
    <a:masterClrMapping/>
  </p:clrMapOvr>
</p:sld>
</file>

<file path=ppt/theme/theme1.xml><?xml version="1.0" encoding="utf-8"?>
<a:theme xmlns:a="http://schemas.openxmlformats.org/drawingml/2006/main" name="hust_sc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 bwMode="auto">
        <a:noFill/>
        <a:ln>
          <a:noFill/>
        </a:ln>
      </a:spPr>
      <a:bodyPr vert="horz" wrap="square" lIns="91440" tIns="45720" rIns="91440" bIns="45720" numCol="1" anchor="ctr" anchorCtr="0" compatLnSpc="1"/>
      <a:lstStyle>
        <a:defPPr>
          <a:defRPr sz="2000" b="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6296</TotalTime>
  <Words>867</Words>
  <Application>Microsoft Office PowerPoint</Application>
  <PresentationFormat>全屏显示(4:3)</PresentationFormat>
  <Paragraphs>172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等线</vt:lpstr>
      <vt:lpstr>等线</vt:lpstr>
      <vt:lpstr>DengXian Light</vt:lpstr>
      <vt:lpstr>微软雅黑</vt:lpstr>
      <vt:lpstr>Arial</vt:lpstr>
      <vt:lpstr>Calibri</vt:lpstr>
      <vt:lpstr>Cambria Math</vt:lpstr>
      <vt:lpstr>Helvetica</vt:lpstr>
      <vt:lpstr>Wingdings</vt:lpstr>
      <vt:lpstr>hust_scts</vt:lpstr>
      <vt:lpstr>Progress Report (25th Week)</vt:lpstr>
      <vt:lpstr>Towards 3D Human Pose Construction Using WiFi</vt:lpstr>
      <vt:lpstr>MOTIVATION</vt:lpstr>
      <vt:lpstr>MOTIVATION</vt:lpstr>
      <vt:lpstr>RELATED WORK</vt:lpstr>
      <vt:lpstr>CHALLENGES</vt:lpstr>
      <vt:lpstr>SYSTEM DESIGN</vt:lpstr>
      <vt:lpstr>SYSTEM DESIGN</vt:lpstr>
      <vt:lpstr>SYSTEM DESIGN</vt:lpstr>
      <vt:lpstr>SYSTEM DESIGN</vt:lpstr>
      <vt:lpstr>SYSTEM DESIGN</vt:lpstr>
      <vt:lpstr>SYSTEM DESIGN</vt:lpstr>
      <vt:lpstr>EVALUATION</vt:lpstr>
      <vt:lpstr>EVALUATION</vt:lpstr>
      <vt:lpstr>EVALUATION</vt:lpstr>
      <vt:lpstr>INSPIRATION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工作总结</dc:title>
  <dc:creator>admin</dc:creator>
  <cp:lastModifiedBy>李 辉楚吴</cp:lastModifiedBy>
  <cp:revision>8465</cp:revision>
  <dcterms:created xsi:type="dcterms:W3CDTF">2016-11-25T02:43:00Z</dcterms:created>
  <dcterms:modified xsi:type="dcterms:W3CDTF">2020-07-10T00:24:01Z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2052-11.1.0.7764</vt:lpwstr>
  </property>
</Properties>
</file>